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2" r:id="rId8"/>
    <p:sldId id="263" r:id="rId9"/>
    <p:sldId id="278" r:id="rId10"/>
    <p:sldId id="279" r:id="rId11"/>
    <p:sldId id="281" r:id="rId12"/>
    <p:sldId id="272" r:id="rId13"/>
    <p:sldId id="273" r:id="rId14"/>
    <p:sldId id="274" r:id="rId15"/>
    <p:sldId id="275" r:id="rId16"/>
    <p:sldId id="277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660"/>
  </p:normalViewPr>
  <p:slideViewPr>
    <p:cSldViewPr>
      <p:cViewPr varScale="1">
        <p:scale>
          <a:sx n="103" d="100"/>
          <a:sy n="103" d="100"/>
        </p:scale>
        <p:origin x="-2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alpha val="7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CFBDCCE-4876-4659-B3A1-89A8E55A06E3}" type="datetimeFigureOut">
              <a:rPr lang="ru-RU" smtClean="0"/>
              <a:t>22.06.2023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73CD092-F4B0-4F65-BF74-62536B4B31E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file:///C:\article\194-qqq-16-m9-07-09-2016-organzovumo-robotu-z-muzichnogo-vihovannya-dtey-doshklnogo-vk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949280"/>
            <a:ext cx="6768752" cy="727101"/>
          </a:xfrm>
          <a:solidFill>
            <a:srgbClr val="FFCCFF"/>
          </a:solidFill>
          <a:ln w="38100">
            <a:solidFill>
              <a:schemeClr val="bg2">
                <a:lumMod val="40000"/>
                <a:lumOff val="60000"/>
              </a:schemeClr>
            </a:solidFill>
            <a:prstDash val="dash"/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sz="320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1600" b="0" i="1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спікер - Консультант   КУ </a:t>
            </a:r>
            <a:r>
              <a:rPr lang="uk-UA" sz="1600" b="0" i="1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«ЦПРПП ВМР» Лариса Бондарчук</a:t>
            </a:r>
            <a:r>
              <a:rPr lang="uk-UA" sz="1600" b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uk-UA" sz="1600" b="0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sz="1600" b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5776" y="1352357"/>
            <a:ext cx="5328592" cy="584775"/>
          </a:xfrm>
          <a:prstGeom prst="rect">
            <a:avLst/>
          </a:prstGeom>
          <a:solidFill>
            <a:srgbClr val="FFCCFF"/>
          </a:solidFill>
          <a:ln w="38100">
            <a:solidFill>
              <a:schemeClr val="bg2">
                <a:lumMod val="40000"/>
                <a:lumOff val="60000"/>
              </a:schemeClr>
            </a:solidFill>
            <a:prstDash val="sysDash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1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педагогічний подіум</a:t>
            </a:r>
            <a:r>
              <a:rPr lang="ru-RU" sz="1600" b="1" cap="all" dirty="0">
                <a:ln w="0"/>
                <a:gradFill flip="none">
                  <a:gsLst>
                    <a:gs pos="0">
                      <a:srgbClr val="4E67C8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E67C8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E67C8">
                        <a:shade val="65000"/>
                        <a:satMod val="130000"/>
                      </a:srgbClr>
                    </a:gs>
                    <a:gs pos="92000">
                      <a:srgbClr val="4E67C8">
                        <a:shade val="50000"/>
                        <a:satMod val="120000"/>
                      </a:srgbClr>
                    </a:gs>
                    <a:gs pos="100000">
                      <a:srgbClr val="4E67C8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 для музичних керівників ЗДО ВМТГ 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318" y="4581128"/>
            <a:ext cx="2278682" cy="292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16216" y="175008"/>
            <a:ext cx="2448272" cy="923330"/>
          </a:xfrm>
          <a:prstGeom prst="rect">
            <a:avLst/>
          </a:prstGeom>
          <a:solidFill>
            <a:srgbClr val="FFCCFF"/>
          </a:solidFill>
          <a:ln w="57150">
            <a:solidFill>
              <a:schemeClr val="accent1"/>
            </a:solidFill>
            <a:prstDash val="sysDot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5 травня 2023 року</a:t>
            </a:r>
          </a:p>
          <a:p>
            <a:pPr algn="ctr"/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</a:rPr>
              <a:t>12.00</a:t>
            </a:r>
          </a:p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9" y="0"/>
            <a:ext cx="2518007" cy="257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6426" y="2796024"/>
            <a:ext cx="748883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Формування професійного іміджу сучасного музичного керівника ЗДО </a:t>
            </a:r>
            <a:br>
              <a:rPr lang="uk-UA" sz="3200" b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</a:br>
            <a:r>
              <a:rPr lang="uk-UA" sz="1400" b="1" i="1" cap="all" dirty="0">
                <a:ln w="0"/>
                <a:solidFill>
                  <a:srgbClr val="003399"/>
                </a:solidFill>
                <a:effectLst>
                  <a:reflection blurRad="12700" stA="50000" endPos="50000" dist="5000" dir="5400000" sy="-100000" rotWithShape="0"/>
                </a:effectLst>
                <a:ea typeface="+mj-ea"/>
                <a:cs typeface="+mj-cs"/>
              </a:rPr>
              <a:t>методичний дайджест</a:t>
            </a:r>
            <a:endParaRPr lang="ru-RU" b="1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400" i="1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Культура </a:t>
            </a:r>
            <a:r>
              <a:rPr lang="ru-RU" sz="4400" i="1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праці</a:t>
            </a:r>
            <a:r>
              <a:rPr lang="ru-RU" sz="44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br>
              <a:rPr lang="ru-RU" sz="44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sz="44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endParaRPr lang="uk-UA" sz="3200" b="1" i="1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endParaRPr lang="uk-UA" sz="3200" b="1" i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7030A0"/>
                </a:solidFill>
              </a:rPr>
              <a:t>- знання </a:t>
            </a:r>
            <a:r>
              <a:rPr lang="uk-UA" sz="3200" b="1" i="1" dirty="0">
                <a:solidFill>
                  <a:srgbClr val="7030A0"/>
                </a:solidFill>
              </a:rPr>
              <a:t>нормативних </a:t>
            </a:r>
            <a:r>
              <a:rPr lang="uk-UA" sz="3200" b="1" i="1" dirty="0" smtClean="0">
                <a:solidFill>
                  <a:srgbClr val="7030A0"/>
                </a:solidFill>
              </a:rPr>
              <a:t>документів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7030A0"/>
                </a:solidFill>
              </a:rPr>
              <a:t>дотримання педагогом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7030A0"/>
                </a:solidFill>
              </a:rPr>
              <a:t> </a:t>
            </a:r>
            <a:r>
              <a:rPr lang="uk-UA" sz="3200" b="1" i="1" dirty="0">
                <a:solidFill>
                  <a:srgbClr val="7030A0"/>
                </a:solidFill>
              </a:rPr>
              <a:t>трудової дисципліни та </a:t>
            </a:r>
            <a:endParaRPr lang="uk-UA" sz="32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7030A0"/>
                </a:solidFill>
              </a:rPr>
              <a:t>ведення </a:t>
            </a:r>
            <a:r>
              <a:rPr lang="uk-UA" sz="3200" b="1" i="1" dirty="0">
                <a:solidFill>
                  <a:srgbClr val="7030A0"/>
                </a:solidFill>
              </a:rPr>
              <a:t>ділової документації</a:t>
            </a:r>
            <a:r>
              <a:rPr lang="uk-UA" sz="3200" b="1" i="1" dirty="0" smtClean="0">
                <a:solidFill>
                  <a:srgbClr val="7030A0"/>
                </a:solidFill>
              </a:rPr>
              <a:t>,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7030A0"/>
                </a:solidFill>
              </a:rPr>
              <a:t>відповідно 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rgbClr val="7030A0"/>
                </a:solidFill>
              </a:rPr>
              <a:t>до «Інструкції </a:t>
            </a:r>
            <a:r>
              <a:rPr lang="uk-UA" sz="3200" b="1" i="1" dirty="0">
                <a:solidFill>
                  <a:srgbClr val="7030A0"/>
                </a:solidFill>
              </a:rPr>
              <a:t>про ділову </a:t>
            </a:r>
            <a:endParaRPr lang="uk-UA" sz="3200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rgbClr val="7030A0"/>
                </a:solidFill>
              </a:rPr>
              <a:t>документацію </a:t>
            </a:r>
            <a:r>
              <a:rPr lang="uk-UA" sz="3200" b="1" i="1" dirty="0">
                <a:solidFill>
                  <a:srgbClr val="7030A0"/>
                </a:solidFill>
              </a:rPr>
              <a:t>музичного </a:t>
            </a:r>
            <a:r>
              <a:rPr lang="uk-UA" sz="3200" b="1" i="1" dirty="0" smtClean="0">
                <a:solidFill>
                  <a:srgbClr val="7030A0"/>
                </a:solidFill>
              </a:rPr>
              <a:t>керівника»</a:t>
            </a:r>
            <a:endParaRPr lang="ru-RU" sz="3200" b="1" i="1" dirty="0">
              <a:solidFill>
                <a:srgbClr val="7030A0"/>
              </a:solidFill>
            </a:endParaRPr>
          </a:p>
          <a:p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0" y="1052736"/>
            <a:ext cx="2435622" cy="15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259228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681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Комунікативні </a:t>
            </a:r>
            <a:r>
              <a:rPr lang="uk-UA" sz="44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здібності</a:t>
            </a:r>
            <a:endParaRPr lang="ru-RU" sz="44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496944" cy="417646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особисті якості музичного керівника: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20888"/>
            <a:ext cx="65344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rgbClr val="7030A0"/>
                </a:solidFill>
              </a:rPr>
              <a:t>вміння педагога спілкуватися, встановлювати доброзичливі стосунки з дітьми, колективом педагогів, батьками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uk-UA" sz="2800" b="1" i="1" dirty="0" smtClean="0">
                <a:solidFill>
                  <a:srgbClr val="7030A0"/>
                </a:solidFill>
              </a:rPr>
              <a:t>любов до дітей, терпіння, доброзичливість, а також глибокі професійні знання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72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000" dirty="0" smtClean="0">
                <a:solidFill>
                  <a:srgbClr val="003399"/>
                </a:solidFill>
                <a:latin typeface="+mn-lt"/>
              </a:rPr>
              <a:t>ДЕРЖАВНА СЛУЖБА ЯКОСТІ ОСВІТИ України</a:t>
            </a:r>
            <a:endParaRPr lang="ru-RU" sz="4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uk-UA" b="1" i="1" dirty="0">
                <a:solidFill>
                  <a:srgbClr val="003399"/>
                </a:solidFill>
              </a:rPr>
              <a:t>На сьогоднішній день  заклади дошкільної освіти підлягають інституційному аудиту, який здійснює,  новостворена державна установа – ДСЯО України. </a:t>
            </a:r>
            <a:endParaRPr lang="ru-RU" b="1" i="1" dirty="0">
              <a:solidFill>
                <a:srgbClr val="003399"/>
              </a:solidFill>
            </a:endParaRPr>
          </a:p>
          <a:p>
            <a:pPr marL="137160" indent="0">
              <a:buNone/>
            </a:pPr>
            <a:r>
              <a:rPr lang="uk-UA" b="1" i="1" dirty="0">
                <a:solidFill>
                  <a:srgbClr val="003399"/>
                </a:solidFill>
              </a:rPr>
              <a:t>У методичному пораднику для директора ЗДО  «Як створити внутрішню систему </a:t>
            </a:r>
            <a:endParaRPr lang="uk-UA" b="1" i="1" dirty="0" smtClean="0">
              <a:solidFill>
                <a:srgbClr val="003399"/>
              </a:solidFill>
            </a:endParaRP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003399"/>
                </a:solidFill>
              </a:rPr>
              <a:t>забезпечення </a:t>
            </a:r>
            <a:r>
              <a:rPr lang="uk-UA" b="1" i="1" dirty="0">
                <a:solidFill>
                  <a:srgbClr val="003399"/>
                </a:solidFill>
              </a:rPr>
              <a:t>освіти» </a:t>
            </a:r>
            <a:endParaRPr lang="uk-UA" b="1" i="1" dirty="0" smtClean="0">
              <a:solidFill>
                <a:srgbClr val="003399"/>
              </a:solidFill>
            </a:endParaRP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003399"/>
                </a:solidFill>
              </a:rPr>
              <a:t>прописані </a:t>
            </a:r>
            <a:r>
              <a:rPr lang="uk-UA" b="1" i="1" dirty="0">
                <a:solidFill>
                  <a:srgbClr val="003399"/>
                </a:solidFill>
              </a:rPr>
              <a:t>алгоритм та усі </a:t>
            </a:r>
            <a:r>
              <a:rPr lang="uk-UA" b="1" i="1" dirty="0" smtClean="0">
                <a:solidFill>
                  <a:srgbClr val="003399"/>
                </a:solidFill>
              </a:rPr>
              <a:t>критерії </a:t>
            </a: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003399"/>
                </a:solidFill>
              </a:rPr>
              <a:t>створення </a:t>
            </a:r>
            <a:r>
              <a:rPr lang="uk-UA" b="1" i="1" dirty="0">
                <a:solidFill>
                  <a:srgbClr val="003399"/>
                </a:solidFill>
              </a:rPr>
              <a:t>внутрішньої </a:t>
            </a:r>
            <a:r>
              <a:rPr lang="uk-UA" b="1" i="1" dirty="0" smtClean="0">
                <a:solidFill>
                  <a:srgbClr val="003399"/>
                </a:solidFill>
              </a:rPr>
              <a:t>системи </a:t>
            </a: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003399"/>
                </a:solidFill>
              </a:rPr>
              <a:t>забезпечення </a:t>
            </a:r>
            <a:r>
              <a:rPr lang="uk-UA" b="1" i="1" dirty="0">
                <a:solidFill>
                  <a:srgbClr val="003399"/>
                </a:solidFill>
              </a:rPr>
              <a:t>якості освіти .</a:t>
            </a:r>
            <a:endParaRPr lang="ru-RU" b="1" i="1" dirty="0">
              <a:solidFill>
                <a:srgbClr val="003399"/>
              </a:solidFill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088232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243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36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розділі ІІ. Зразковий заклад дошкільної освіти: як ним </a:t>
            </a:r>
            <a:r>
              <a:rPr lang="uk-UA" sz="36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стати</a:t>
            </a:r>
            <a:endParaRPr lang="ru-RU" sz="36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поради </a:t>
            </a:r>
            <a:r>
              <a:rPr lang="uk-UA" b="1" i="1" dirty="0">
                <a:solidFill>
                  <a:srgbClr val="7030A0"/>
                </a:solidFill>
              </a:rPr>
              <a:t>щодо плекання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особистості </a:t>
            </a:r>
            <a:r>
              <a:rPr lang="uk-UA" b="1" i="1" dirty="0">
                <a:solidFill>
                  <a:srgbClr val="7030A0"/>
                </a:solidFill>
              </a:rPr>
              <a:t>дошкільника:</a:t>
            </a:r>
            <a:r>
              <a:rPr lang="ru-RU" b="1" i="1" dirty="0">
                <a:solidFill>
                  <a:srgbClr val="7030A0"/>
                </a:solidFill>
              </a:rPr>
              <a:t/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- </a:t>
            </a:r>
            <a:r>
              <a:rPr lang="uk-UA" b="1" i="1" dirty="0" smtClean="0">
                <a:solidFill>
                  <a:srgbClr val="7030A0"/>
                </a:solidFill>
              </a:rPr>
              <a:t>Приймайте </a:t>
            </a:r>
            <a:r>
              <a:rPr lang="uk-UA" b="1" i="1" dirty="0">
                <a:solidFill>
                  <a:srgbClr val="7030A0"/>
                </a:solidFill>
              </a:rPr>
              <a:t>дитину такою, якою вона </a:t>
            </a:r>
            <a:r>
              <a:rPr lang="uk-UA" b="1" i="1" dirty="0" smtClean="0">
                <a:solidFill>
                  <a:srgbClr val="7030A0"/>
                </a:solidFill>
              </a:rPr>
              <a:t>є</a:t>
            </a: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- Будуйте </a:t>
            </a:r>
            <a:r>
              <a:rPr lang="uk-UA" b="1" i="1" dirty="0">
                <a:solidFill>
                  <a:srgbClr val="7030A0"/>
                </a:solidFill>
              </a:rPr>
              <a:t>ваше спілкування на позитивних </a:t>
            </a:r>
            <a:r>
              <a:rPr lang="uk-UA" b="1" i="1" dirty="0" smtClean="0">
                <a:solidFill>
                  <a:srgbClr val="7030A0"/>
                </a:solidFill>
              </a:rPr>
              <a:t>емоціях:</a:t>
            </a: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           симпатія, </a:t>
            </a:r>
            <a:r>
              <a:rPr lang="uk-UA" b="1" i="1" dirty="0">
                <a:solidFill>
                  <a:srgbClr val="7030A0"/>
                </a:solidFill>
              </a:rPr>
              <a:t>любов, </a:t>
            </a:r>
            <a:r>
              <a:rPr lang="uk-UA" b="1" i="1" dirty="0" smtClean="0">
                <a:solidFill>
                  <a:srgbClr val="7030A0"/>
                </a:solidFill>
              </a:rPr>
              <a:t>довіра, доброта, турбота</a:t>
            </a:r>
          </a:p>
          <a:p>
            <a:pPr marL="137160" indent="0">
              <a:buNone/>
            </a:pPr>
            <a:endParaRPr lang="uk-UA" b="1" i="1" dirty="0" smtClean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1440160" cy="2039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43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17632" cy="1575048"/>
          </a:xfrm>
        </p:spPr>
        <p:txBody>
          <a:bodyPr>
            <a:noAutofit/>
          </a:bodyPr>
          <a:lstStyle/>
          <a:p>
            <a:r>
              <a:rPr lang="uk-UA" sz="36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розділі ІІ. Зразковий заклад дошкільної освіти: як ним стати</a:t>
            </a:r>
            <a:endParaRPr lang="ru-RU" sz="36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56166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uk-UA" sz="2000" b="1" i="1" dirty="0" smtClean="0">
                <a:solidFill>
                  <a:srgbClr val="7030A0"/>
                </a:solidFill>
              </a:rPr>
              <a:t>Організовуйте </a:t>
            </a:r>
            <a:r>
              <a:rPr lang="uk-UA" sz="2000" b="1" i="1" dirty="0">
                <a:solidFill>
                  <a:srgbClr val="7030A0"/>
                </a:solidFill>
              </a:rPr>
              <a:t>освітню  діяльність, спираючись на знання       психологічних закономірностей розвитку </a:t>
            </a:r>
            <a:r>
              <a:rPr lang="uk-UA" sz="2000" b="1" i="1" dirty="0" smtClean="0">
                <a:solidFill>
                  <a:srgbClr val="7030A0"/>
                </a:solidFill>
              </a:rPr>
              <a:t>дітей</a:t>
            </a:r>
          </a:p>
          <a:p>
            <a:pPr marL="342900" lvl="0" indent="-342900">
              <a:buFontTx/>
              <a:buChar char="-"/>
            </a:pPr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r>
              <a:rPr lang="uk-UA" sz="2000" b="1" i="1" dirty="0">
                <a:solidFill>
                  <a:srgbClr val="7030A0"/>
                </a:solidFill>
              </a:rPr>
              <a:t>Постійно урізноманітнюйте та збагачуйте методи і прийоми педагогічної взаємодії з дітьми.</a:t>
            </a:r>
            <a:endParaRPr lang="ru-RU" sz="2000" b="1" i="1" dirty="0">
              <a:solidFill>
                <a:srgbClr val="7030A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000" b="1" i="1" dirty="0" smtClean="0">
                <a:solidFill>
                  <a:srgbClr val="7030A0"/>
                </a:solidFill>
              </a:rPr>
              <a:t>Відмовтеся </a:t>
            </a:r>
            <a:r>
              <a:rPr lang="uk-UA" sz="2000" b="1" i="1" dirty="0">
                <a:solidFill>
                  <a:srgbClr val="7030A0"/>
                </a:solidFill>
              </a:rPr>
              <a:t>від критики помилок та безпричинного оцінювання       </a:t>
            </a:r>
            <a:r>
              <a:rPr lang="uk-UA" sz="2000" b="1" i="1" dirty="0" smtClean="0">
                <a:solidFill>
                  <a:srgbClr val="7030A0"/>
                </a:solidFill>
              </a:rPr>
              <a:t>дитини</a:t>
            </a:r>
            <a:endParaRPr lang="uk-UA" sz="2000" b="1" i="1" dirty="0">
              <a:solidFill>
                <a:srgbClr val="7030A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uk-UA" sz="2000" b="1" i="1" dirty="0">
                <a:solidFill>
                  <a:srgbClr val="7030A0"/>
                </a:solidFill>
              </a:rPr>
              <a:t>С</a:t>
            </a:r>
            <a:r>
              <a:rPr lang="uk-UA" sz="2000" b="1" i="1" dirty="0" smtClean="0">
                <a:solidFill>
                  <a:srgbClr val="7030A0"/>
                </a:solidFill>
              </a:rPr>
              <a:t>творюйте </a:t>
            </a:r>
            <a:r>
              <a:rPr lang="uk-UA" sz="2000" b="1" i="1" dirty="0">
                <a:solidFill>
                  <a:srgbClr val="7030A0"/>
                </a:solidFill>
              </a:rPr>
              <a:t>ситуацію успіху творчої та ігрової </a:t>
            </a:r>
            <a:r>
              <a:rPr lang="uk-UA" sz="2000" b="1" i="1" dirty="0" smtClean="0">
                <a:solidFill>
                  <a:srgbClr val="7030A0"/>
                </a:solidFill>
              </a:rPr>
              <a:t>діяльності</a:t>
            </a:r>
          </a:p>
          <a:p>
            <a:pPr marL="342900" lvl="0" indent="-342900">
              <a:buFontTx/>
              <a:buChar char="-"/>
            </a:pPr>
            <a:r>
              <a:rPr lang="uk-UA" sz="2000" b="1" i="1" dirty="0" smtClean="0">
                <a:solidFill>
                  <a:srgbClr val="7030A0"/>
                </a:solidFill>
              </a:rPr>
              <a:t>Заохочуйте  </a:t>
            </a:r>
            <a:r>
              <a:rPr lang="uk-UA" sz="2000" b="1" i="1" dirty="0">
                <a:solidFill>
                  <a:srgbClr val="7030A0"/>
                </a:solidFill>
              </a:rPr>
              <a:t>та схвалюйте старанність </a:t>
            </a:r>
            <a:r>
              <a:rPr lang="uk-UA" sz="2000" b="1" i="1" dirty="0" smtClean="0">
                <a:solidFill>
                  <a:srgbClr val="7030A0"/>
                </a:solidFill>
              </a:rPr>
              <a:t>дитини</a:t>
            </a:r>
          </a:p>
          <a:p>
            <a:pPr marL="342900" lvl="0" indent="-342900">
              <a:buFontTx/>
              <a:buChar char="-"/>
            </a:pPr>
            <a:r>
              <a:rPr lang="uk-UA" sz="2000" b="1" i="1" dirty="0" smtClean="0">
                <a:solidFill>
                  <a:srgbClr val="7030A0"/>
                </a:solidFill>
              </a:rPr>
              <a:t> </a:t>
            </a:r>
            <a:r>
              <a:rPr lang="uk-UA" sz="2000" b="1" i="1" dirty="0">
                <a:solidFill>
                  <a:srgbClr val="7030A0"/>
                </a:solidFill>
              </a:rPr>
              <a:t>Підкреслюйте її успіхи в досягненні конкретного результату.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371134"/>
            <a:ext cx="2592288" cy="283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9478" y="4189442"/>
            <a:ext cx="2573001" cy="244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07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Autofit/>
          </a:bodyPr>
          <a:lstStyle/>
          <a:p>
            <a:r>
              <a:rPr lang="uk-UA" sz="3200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розділі ІІ. Зразковий заклад дошкільної освіти: як ним стати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- Навчайте </a:t>
            </a:r>
            <a:r>
              <a:rPr lang="uk-UA" b="1" i="1" dirty="0">
                <a:solidFill>
                  <a:srgbClr val="7030A0"/>
                </a:solidFill>
              </a:rPr>
              <a:t>дитину долати труднощі  відповідно до її віку та </a:t>
            </a:r>
            <a:r>
              <a:rPr lang="uk-UA" b="1" i="1" dirty="0" smtClean="0">
                <a:solidFill>
                  <a:srgbClr val="7030A0"/>
                </a:solidFill>
              </a:rPr>
              <a:t>можливостей</a:t>
            </a:r>
            <a:endParaRPr lang="uk-UA" b="1" i="1" dirty="0">
              <a:solidFill>
                <a:srgbClr val="7030A0"/>
              </a:solidFill>
            </a:endParaRP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- Встановіть </a:t>
            </a:r>
            <a:r>
              <a:rPr lang="uk-UA" b="1" i="1" dirty="0">
                <a:solidFill>
                  <a:srgbClr val="7030A0"/>
                </a:solidFill>
              </a:rPr>
              <a:t>з дітьми певні правила та норми поведінки на заняттях, розвагах та </a:t>
            </a:r>
            <a:r>
              <a:rPr lang="uk-UA" b="1" i="1" dirty="0" smtClean="0">
                <a:solidFill>
                  <a:srgbClr val="7030A0"/>
                </a:solidFill>
              </a:rPr>
              <a:t>свята</a:t>
            </a: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- Попередьте </a:t>
            </a:r>
            <a:r>
              <a:rPr lang="uk-UA" b="1" i="1" dirty="0">
                <a:solidFill>
                  <a:srgbClr val="7030A0"/>
                </a:solidFill>
              </a:rPr>
              <a:t>дітей про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відповідальність </a:t>
            </a:r>
            <a:r>
              <a:rPr lang="uk-UA" b="1" i="1" dirty="0">
                <a:solidFill>
                  <a:srgbClr val="7030A0"/>
                </a:solidFill>
              </a:rPr>
              <a:t>за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небажані </a:t>
            </a:r>
            <a:r>
              <a:rPr lang="uk-UA" b="1" i="1" dirty="0">
                <a:solidFill>
                  <a:srgbClr val="7030A0"/>
                </a:solidFill>
              </a:rPr>
              <a:t>вчинки,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зокрема </a:t>
            </a:r>
            <a:r>
              <a:rPr lang="uk-UA" b="1" i="1" dirty="0">
                <a:solidFill>
                  <a:srgbClr val="7030A0"/>
                </a:solidFill>
              </a:rPr>
              <a:t>про можливості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обмеження </a:t>
            </a:r>
            <a:r>
              <a:rPr lang="uk-UA" b="1" i="1" dirty="0">
                <a:solidFill>
                  <a:srgbClr val="7030A0"/>
                </a:solidFill>
              </a:rPr>
              <a:t>та </a:t>
            </a:r>
            <a:r>
              <a:rPr lang="uk-UA" b="1" i="1" dirty="0" smtClean="0">
                <a:solidFill>
                  <a:srgbClr val="7030A0"/>
                </a:solidFill>
              </a:rPr>
              <a:t>заборони</a:t>
            </a:r>
          </a:p>
          <a:p>
            <a:pPr marL="137160" lvl="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за </a:t>
            </a:r>
            <a:r>
              <a:rPr lang="uk-UA" b="1" i="1" dirty="0">
                <a:solidFill>
                  <a:srgbClr val="7030A0"/>
                </a:solidFill>
              </a:rPr>
              <a:t>свідоме порушення </a:t>
            </a:r>
            <a:r>
              <a:rPr lang="uk-UA" b="1" i="1" dirty="0" smtClean="0">
                <a:solidFill>
                  <a:srgbClr val="7030A0"/>
                </a:solidFill>
              </a:rPr>
              <a:t>правил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3600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473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7030A0"/>
                </a:solidFill>
                <a:latin typeface="+mn-lt"/>
              </a:rPr>
              <a:t>Р</a:t>
            </a:r>
            <a:r>
              <a:rPr lang="uk-UA" sz="3200" dirty="0" smtClean="0">
                <a:solidFill>
                  <a:srgbClr val="7030A0"/>
                </a:solidFill>
                <a:latin typeface="+mn-lt"/>
              </a:rPr>
              <a:t>озділі </a:t>
            </a:r>
            <a:r>
              <a:rPr lang="uk-UA" sz="3200" dirty="0">
                <a:solidFill>
                  <a:srgbClr val="7030A0"/>
                </a:solidFill>
                <a:latin typeface="+mn-lt"/>
              </a:rPr>
              <a:t>ІІІ. Вимоги до </a:t>
            </a:r>
            <a:r>
              <a:rPr lang="uk-UA" sz="3200" dirty="0" err="1">
                <a:solidFill>
                  <a:srgbClr val="7030A0"/>
                </a:solidFill>
                <a:latin typeface="+mn-lt"/>
              </a:rPr>
              <a:t>самооцінювання</a:t>
            </a:r>
            <a:r>
              <a:rPr lang="uk-UA" sz="3200" dirty="0">
                <a:solidFill>
                  <a:srgbClr val="7030A0"/>
                </a:solidFill>
                <a:latin typeface="+mn-lt"/>
              </a:rPr>
              <a:t> освітньої діяльності та управлінських процесів</a:t>
            </a:r>
            <a:endParaRPr lang="ru-RU"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uk-UA" dirty="0" smtClean="0">
                <a:solidFill>
                  <a:srgbClr val="7030A0"/>
                </a:solidFill>
              </a:rPr>
              <a:t>- </a:t>
            </a:r>
            <a:r>
              <a:rPr lang="uk-UA" b="1" i="1" dirty="0" smtClean="0">
                <a:solidFill>
                  <a:srgbClr val="7030A0"/>
                </a:solidFill>
              </a:rPr>
              <a:t>використання </a:t>
            </a:r>
            <a:r>
              <a:rPr lang="uk-UA" b="1" i="1" dirty="0">
                <a:solidFill>
                  <a:srgbClr val="7030A0"/>
                </a:solidFill>
              </a:rPr>
              <a:t>або створення педагогами освітніх ресурсів.                                                         </a:t>
            </a:r>
            <a:endParaRPr lang="ru-RU" b="1" i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- Сьогодні </a:t>
            </a:r>
            <a:r>
              <a:rPr lang="uk-UA" b="1" i="1" dirty="0">
                <a:solidFill>
                  <a:srgbClr val="7030A0"/>
                </a:solidFill>
              </a:rPr>
              <a:t>виграє той педагог, який дає дитині базові знання і обов’язково спрямовує дитину на самостійне оволодіння ними. Для цього необхідно подбати проте, щоб зробити заняття цікавим, насиченим інформацією, яка 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7030A0"/>
                </a:solidFill>
              </a:rPr>
              <a:t>спонукала </a:t>
            </a:r>
            <a:r>
              <a:rPr lang="uk-UA" b="1" i="1" dirty="0">
                <a:solidFill>
                  <a:srgbClr val="7030A0"/>
                </a:solidFill>
              </a:rPr>
              <a:t>б дітей до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7030A0"/>
                </a:solidFill>
              </a:rPr>
              <a:t>активної </a:t>
            </a:r>
            <a:r>
              <a:rPr lang="uk-UA" b="1" i="1" dirty="0">
                <a:solidFill>
                  <a:srgbClr val="7030A0"/>
                </a:solidFill>
              </a:rPr>
              <a:t>пізнавальної </a:t>
            </a:r>
            <a:endParaRPr lang="uk-UA" b="1" i="1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b="1" i="1" dirty="0" smtClean="0">
                <a:solidFill>
                  <a:srgbClr val="7030A0"/>
                </a:solidFill>
              </a:rPr>
              <a:t>діяльності</a:t>
            </a:r>
            <a:endParaRPr lang="ru-RU" b="1" i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370113" cy="2214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329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400" cap="all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створення  освітніх ресурсів</a:t>
            </a:r>
            <a:endParaRPr lang="ru-RU" sz="44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132856"/>
            <a:ext cx="6912768" cy="472514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uk-UA" b="1" i="1" dirty="0" smtClean="0">
                <a:solidFill>
                  <a:srgbClr val="7030A0"/>
                </a:solidFill>
              </a:rPr>
              <a:t>Основні </a:t>
            </a:r>
            <a:r>
              <a:rPr lang="uk-UA" b="1" i="1" dirty="0">
                <a:solidFill>
                  <a:srgbClr val="7030A0"/>
                </a:solidFill>
              </a:rPr>
              <a:t>види  освітніх </a:t>
            </a:r>
            <a:r>
              <a:rPr lang="uk-UA" b="1" i="1" dirty="0" smtClean="0">
                <a:solidFill>
                  <a:srgbClr val="7030A0"/>
                </a:solidFill>
              </a:rPr>
              <a:t>ресурсів :</a:t>
            </a:r>
            <a:endParaRPr lang="ru-RU" b="1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2800" b="1" i="1" dirty="0" smtClean="0">
                <a:solidFill>
                  <a:srgbClr val="7030A0"/>
                </a:solidFill>
              </a:rPr>
              <a:t>Власні </a:t>
            </a:r>
            <a:r>
              <a:rPr lang="uk-UA" sz="2800" b="1" i="1" dirty="0">
                <a:solidFill>
                  <a:srgbClr val="7030A0"/>
                </a:solidFill>
              </a:rPr>
              <a:t>методичні розробки, методичні посібники, авторські дидактичні </a:t>
            </a:r>
            <a:r>
              <a:rPr lang="uk-UA" sz="2800" b="1" i="1" dirty="0" smtClean="0">
                <a:solidFill>
                  <a:srgbClr val="7030A0"/>
                </a:solidFill>
              </a:rPr>
              <a:t>ігри;</a:t>
            </a:r>
            <a:endParaRPr lang="ru-RU" b="1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2800" b="1" i="1" dirty="0" smtClean="0">
                <a:solidFill>
                  <a:srgbClr val="7030A0"/>
                </a:solidFill>
              </a:rPr>
              <a:t>Презентації </a:t>
            </a:r>
            <a:r>
              <a:rPr lang="uk-UA" sz="2800" b="1" i="1" dirty="0">
                <a:solidFill>
                  <a:srgbClr val="7030A0"/>
                </a:solidFill>
              </a:rPr>
              <a:t>своєї системи </a:t>
            </a:r>
            <a:r>
              <a:rPr lang="uk-UA" sz="2800" b="1" i="1" dirty="0" smtClean="0">
                <a:solidFill>
                  <a:srgbClr val="7030A0"/>
                </a:solidFill>
              </a:rPr>
              <a:t>роботи;</a:t>
            </a:r>
            <a:endParaRPr lang="ru-RU" b="1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2800" b="1" i="1" dirty="0" err="1" smtClean="0">
                <a:solidFill>
                  <a:srgbClr val="7030A0"/>
                </a:solidFill>
              </a:rPr>
              <a:t>Блоги</a:t>
            </a:r>
            <a:r>
              <a:rPr lang="uk-UA" sz="2800" b="1" i="1" dirty="0">
                <a:solidFill>
                  <a:srgbClr val="7030A0"/>
                </a:solidFill>
              </a:rPr>
              <a:t>, </a:t>
            </a:r>
            <a:r>
              <a:rPr lang="uk-UA" sz="2800" b="1" i="1" dirty="0" smtClean="0">
                <a:solidFill>
                  <a:srgbClr val="7030A0"/>
                </a:solidFill>
              </a:rPr>
              <a:t>сайти;</a:t>
            </a:r>
            <a:endParaRPr lang="ru-RU" b="1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2800" b="1" i="1" dirty="0" smtClean="0">
                <a:solidFill>
                  <a:srgbClr val="7030A0"/>
                </a:solidFill>
              </a:rPr>
              <a:t>Розробки </a:t>
            </a:r>
            <a:r>
              <a:rPr lang="uk-UA" sz="2800" b="1" i="1" dirty="0">
                <a:solidFill>
                  <a:srgbClr val="7030A0"/>
                </a:solidFill>
              </a:rPr>
              <a:t>планів-конспектів навчальних занять,  сценарії свят, </a:t>
            </a:r>
            <a:r>
              <a:rPr lang="uk-UA" sz="2800" b="1" i="1" dirty="0" smtClean="0">
                <a:solidFill>
                  <a:srgbClr val="7030A0"/>
                </a:solidFill>
              </a:rPr>
              <a:t>розваг;</a:t>
            </a:r>
            <a:endParaRPr lang="ru-RU" b="1" i="1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uk-UA" sz="2800" b="1" i="1" dirty="0" smtClean="0">
                <a:solidFill>
                  <a:srgbClr val="7030A0"/>
                </a:solidFill>
              </a:rPr>
              <a:t>Електронні </a:t>
            </a:r>
            <a:r>
              <a:rPr lang="uk-UA" sz="2800" b="1" i="1" dirty="0">
                <a:solidFill>
                  <a:srgbClr val="7030A0"/>
                </a:solidFill>
              </a:rPr>
              <a:t>освітні ресурси для дистанційного навчання.</a:t>
            </a:r>
            <a:endParaRPr lang="ru-RU" sz="2800" b="1" i="1" dirty="0">
              <a:solidFill>
                <a:srgbClr val="7030A0"/>
              </a:solidFill>
            </a:endParaRPr>
          </a:p>
          <a:p>
            <a:r>
              <a:rPr lang="uk-UA" dirty="0"/>
              <a:t> </a:t>
            </a:r>
            <a:endParaRPr lang="ru-RU" sz="2000" dirty="0"/>
          </a:p>
          <a:p>
            <a:r>
              <a:rPr lang="uk-UA" b="1" dirty="0"/>
              <a:t> </a:t>
            </a:r>
            <a:endParaRPr lang="ru-RU" sz="3600" b="1" dirty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2232025" cy="28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4842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ru-RU" sz="4400" i="1" u="sng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Музичний</a:t>
            </a:r>
            <a:r>
              <a:rPr lang="ru-RU" sz="4400" i="1" u="sng" cap="all" dirty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400" i="1" u="sng" cap="all" dirty="0" err="1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керівник</a:t>
            </a:r>
            <a:endParaRPr lang="ru-RU" sz="4400" cap="all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endParaRPr lang="ru-RU" b="1" i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не </a:t>
            </a:r>
            <a:r>
              <a:rPr lang="ru-RU" b="1" i="1" dirty="0">
                <a:solidFill>
                  <a:srgbClr val="7030A0"/>
                </a:solidFill>
              </a:rPr>
              <a:t>просто посада, </a:t>
            </a:r>
            <a:r>
              <a:rPr lang="ru-RU" b="1" i="1" dirty="0" err="1">
                <a:solidFill>
                  <a:srgbClr val="7030A0"/>
                </a:solidFill>
              </a:rPr>
              <a:t>це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звання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яке </a:t>
            </a:r>
            <a:r>
              <a:rPr lang="ru-RU" b="1" i="1" dirty="0" err="1">
                <a:solidFill>
                  <a:srgbClr val="7030A0"/>
                </a:solidFill>
              </a:rPr>
              <a:t>потрібно</a:t>
            </a:r>
            <a:r>
              <a:rPr lang="ru-RU" b="1" i="1" dirty="0">
                <a:solidFill>
                  <a:srgbClr val="7030A0"/>
                </a:solidFill>
              </a:rPr>
              <a:t> нести з </a:t>
            </a:r>
            <a:r>
              <a:rPr lang="ru-RU" b="1" i="1" dirty="0" err="1">
                <a:solidFill>
                  <a:srgbClr val="7030A0"/>
                </a:solidFill>
              </a:rPr>
              <a:t>гідністю</a:t>
            </a:r>
            <a:r>
              <a:rPr lang="ru-RU" b="1" i="1" dirty="0" smtClean="0">
                <a:solidFill>
                  <a:srgbClr val="7030A0"/>
                </a:solidFill>
              </a:rPr>
              <a:t>,</a:t>
            </a: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це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величезна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відповідальність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endParaRPr lang="ru-RU" b="1" i="1" dirty="0" smtClean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перед </a:t>
            </a:r>
            <a:r>
              <a:rPr lang="ru-RU" b="1" i="1" dirty="0" err="1">
                <a:solidFill>
                  <a:srgbClr val="7030A0"/>
                </a:solidFill>
              </a:rPr>
              <a:t>дошкільнятами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яким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потім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виходити</a:t>
            </a:r>
            <a:r>
              <a:rPr lang="ru-RU" b="1" i="1" dirty="0">
                <a:solidFill>
                  <a:srgbClr val="7030A0"/>
                </a:solidFill>
              </a:rPr>
              <a:t> у </a:t>
            </a:r>
            <a:r>
              <a:rPr lang="ru-RU" b="1" i="1" dirty="0" err="1">
                <a:solidFill>
                  <a:srgbClr val="7030A0"/>
                </a:solidFill>
              </a:rPr>
              <a:t>велике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життя</a:t>
            </a:r>
            <a:endParaRPr lang="ru-RU" b="1" i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uk-UA" b="1" i="1" dirty="0">
                <a:solidFill>
                  <a:srgbClr val="7030A0"/>
                </a:solidFill>
              </a:rPr>
              <a:t>Професія</a:t>
            </a:r>
            <a:r>
              <a:rPr lang="ru-RU" b="1" i="1" dirty="0">
                <a:solidFill>
                  <a:srgbClr val="7030A0"/>
                </a:solidFill>
              </a:rPr>
              <a:t> і </a:t>
            </a:r>
            <a:r>
              <a:rPr lang="uk-UA" b="1" i="1" dirty="0">
                <a:solidFill>
                  <a:srgbClr val="7030A0"/>
                </a:solidFill>
              </a:rPr>
              <a:t>хобі</a:t>
            </a:r>
            <a:r>
              <a:rPr lang="ru-RU" b="1" i="1" dirty="0">
                <a:solidFill>
                  <a:srgbClr val="7030A0"/>
                </a:solidFill>
              </a:rPr>
              <a:t> - </a:t>
            </a:r>
            <a:r>
              <a:rPr lang="ru-RU" b="1" i="1" dirty="0" err="1">
                <a:solidFill>
                  <a:srgbClr val="7030A0"/>
                </a:solidFill>
              </a:rPr>
              <a:t>єдине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ціле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 smtClean="0">
                <a:solidFill>
                  <a:srgbClr val="7030A0"/>
                </a:solidFill>
              </a:rPr>
              <a:t>  </a:t>
            </a:r>
            <a:r>
              <a:rPr lang="ru-RU" b="1" i="1" dirty="0" err="1" smtClean="0">
                <a:solidFill>
                  <a:srgbClr val="7030A0"/>
                </a:solidFill>
              </a:rPr>
              <a:t>Мудрець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>
                <a:solidFill>
                  <a:srgbClr val="7030A0"/>
                </a:solidFill>
              </a:rPr>
              <a:t>сказав, </a:t>
            </a:r>
            <a:r>
              <a:rPr lang="ru-RU" b="1" i="1" dirty="0" err="1">
                <a:solidFill>
                  <a:srgbClr val="7030A0"/>
                </a:solidFill>
              </a:rPr>
              <a:t>що</a:t>
            </a:r>
            <a:r>
              <a:rPr lang="ru-RU" b="1" i="1" dirty="0">
                <a:solidFill>
                  <a:srgbClr val="7030A0"/>
                </a:solidFill>
              </a:rPr>
              <a:t> не </a:t>
            </a:r>
            <a:r>
              <a:rPr lang="ru-RU" b="1" i="1" dirty="0" err="1">
                <a:solidFill>
                  <a:srgbClr val="7030A0"/>
                </a:solidFill>
              </a:rPr>
              <a:t>можна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</a:rPr>
              <a:t>прщепити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любов</a:t>
            </a:r>
            <a:r>
              <a:rPr lang="ru-RU" b="1" i="1" dirty="0">
                <a:solidFill>
                  <a:srgbClr val="7030A0"/>
                </a:solidFill>
              </a:rPr>
              <a:t> до того, </a:t>
            </a:r>
            <a:r>
              <a:rPr lang="ru-RU" b="1" i="1" dirty="0" err="1">
                <a:solidFill>
                  <a:srgbClr val="7030A0"/>
                </a:solidFill>
              </a:rPr>
              <a:t>чого</a:t>
            </a:r>
            <a:r>
              <a:rPr lang="ru-RU" b="1" i="1" dirty="0">
                <a:solidFill>
                  <a:srgbClr val="7030A0"/>
                </a:solidFill>
              </a:rPr>
              <a:t> не </a:t>
            </a:r>
            <a:r>
              <a:rPr lang="ru-RU" b="1" i="1" dirty="0" err="1">
                <a:solidFill>
                  <a:srgbClr val="7030A0"/>
                </a:solidFill>
              </a:rPr>
              <a:t>любиш</a:t>
            </a:r>
            <a:r>
              <a:rPr lang="ru-RU" b="1" i="1" dirty="0">
                <a:solidFill>
                  <a:srgbClr val="7030A0"/>
                </a:solidFill>
              </a:rPr>
              <a:t> сам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324036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7220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675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442980">
            <a:off x="467544" y="2924944"/>
            <a:ext cx="8229600" cy="1143000"/>
          </a:xfrm>
        </p:spPr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7030A0"/>
                </a:solidFill>
                <a:latin typeface="+mn-lt"/>
              </a:rPr>
              <a:t>ДЯКУЮ   ЗА   УВАГУ</a:t>
            </a:r>
            <a:endParaRPr lang="ru-RU" sz="5400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816424" cy="214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279714"/>
            <a:ext cx="3670226" cy="249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865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507288" cy="3600440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Складові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іміджу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1">
                    <a:lumMod val="50000"/>
                  </a:schemeClr>
                </a:solidFill>
              </a:rPr>
              <a:t>музичного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600" b="1" dirty="0" err="1" smtClean="0">
                <a:solidFill>
                  <a:schemeClr val="accent1">
                    <a:lumMod val="50000"/>
                  </a:schemeClr>
                </a:solidFill>
              </a:rPr>
              <a:t>керівника</a:t>
            </a:r>
            <a:r>
              <a:rPr lang="uk-UA" sz="3600" b="1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обізнаність  </a:t>
            </a:r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</a:rPr>
              <a:t>у своїй професійній  </a:t>
            </a:r>
          </a:p>
          <a:p>
            <a:pPr>
              <a:buFontTx/>
              <a:buChar char="-"/>
            </a:pPr>
            <a:r>
              <a:rPr lang="ru-RU" sz="3200" b="1" i="1" dirty="0" err="1" smtClean="0">
                <a:solidFill>
                  <a:schemeClr val="accent1">
                    <a:lumMod val="50000"/>
                  </a:schemeClr>
                </a:solidFill>
              </a:rPr>
              <a:t>діяльності</a:t>
            </a:r>
            <a:r>
              <a:rPr lang="uk-UA" sz="3200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- творчий підхід до організації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і здійснення освітнього 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процесу;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- має гарний характер,  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здобуває  увагу дітей;</a:t>
            </a:r>
          </a:p>
          <a:p>
            <a:pPr marL="137160" indent="0">
              <a:buNone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- вміє презентувати себе, </a:t>
            </a:r>
          </a:p>
          <a:p>
            <a:pPr>
              <a:buFontTx/>
              <a:buChar char="-"/>
            </a:pPr>
            <a:r>
              <a:rPr lang="uk-UA" sz="3200" b="1" i="1" dirty="0" smtClean="0">
                <a:solidFill>
                  <a:schemeClr val="accent1">
                    <a:lumMod val="50000"/>
                  </a:schemeClr>
                </a:solidFill>
              </a:rPr>
              <a:t>свій досвід і надбання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3093218" cy="353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3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88640"/>
            <a:ext cx="806489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>
                <a:solidFill>
                  <a:schemeClr val="tx2">
                    <a:lumMod val="25000"/>
                  </a:schemeClr>
                </a:solidFill>
              </a:rPr>
              <a:t>У різному віці діти по-різному сприймають педагога. </a:t>
            </a:r>
            <a:endParaRPr lang="uk-UA" sz="40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У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ранньому </a:t>
            </a:r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дитинстві</a:t>
            </a: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малюки повністю </a:t>
            </a:r>
            <a:endParaRPr lang="uk-UA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підкоряються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його </a:t>
            </a:r>
            <a:endParaRPr lang="uk-UA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авторитету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, а підростаючи, </a:t>
            </a:r>
            <a:endParaRPr lang="uk-UA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endParaRPr lang="uk-UA" sz="3200" b="1" dirty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починають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більш свідомо </a:t>
            </a:r>
            <a:endParaRPr lang="uk-UA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й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прискіпливо оцінювати </a:t>
            </a:r>
            <a:endParaRPr lang="uk-UA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такі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якості свого наставника, </a:t>
            </a:r>
            <a:endParaRPr lang="uk-UA" sz="32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як </a:t>
            </a:r>
            <a:r>
              <a:rPr lang="uk-UA" sz="3200" b="1" dirty="0">
                <a:solidFill>
                  <a:schemeClr val="tx2">
                    <a:lumMod val="25000"/>
                  </a:schemeClr>
                </a:solidFill>
              </a:rPr>
              <a:t>ерудиція, культура, знання, педагогічний </a:t>
            </a:r>
            <a:r>
              <a:rPr lang="uk-UA" sz="3200" b="1" dirty="0" smtClean="0">
                <a:solidFill>
                  <a:schemeClr val="tx2">
                    <a:lumMod val="25000"/>
                  </a:schemeClr>
                </a:solidFill>
              </a:rPr>
              <a:t>такт</a:t>
            </a:r>
            <a:endParaRPr lang="ru-RU" sz="3200" b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36712"/>
            <a:ext cx="3363144" cy="20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809" y="3429000"/>
            <a:ext cx="2961663" cy="21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9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  <a:t/>
            </a:r>
            <a:br>
              <a:rPr lang="uk-UA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hlinkClick r:id="rId2"/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075240" cy="518457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pPr marL="137160" lvl="0" indent="0">
              <a:buNone/>
            </a:pPr>
            <a:r>
              <a:rPr lang="uk-UA" sz="4400" b="1" dirty="0" smtClean="0">
                <a:solidFill>
                  <a:srgbClr val="003399"/>
                </a:solidFill>
              </a:rPr>
              <a:t>Музичному керівнику слід дбати про створення власного іміджу: </a:t>
            </a:r>
          </a:p>
          <a:p>
            <a:pPr lvl="0"/>
            <a:r>
              <a:rPr lang="uk-UA" sz="4300" b="1" i="1" dirty="0" smtClean="0">
                <a:solidFill>
                  <a:srgbClr val="003399"/>
                </a:solidFill>
              </a:rPr>
              <a:t>особистісні </a:t>
            </a:r>
            <a:r>
              <a:rPr lang="uk-UA" sz="4300" b="1" i="1" dirty="0">
                <a:solidFill>
                  <a:srgbClr val="003399"/>
                </a:solidFill>
              </a:rPr>
              <a:t>якості</a:t>
            </a:r>
            <a:endParaRPr lang="ru-RU" sz="4300" b="1" i="1" dirty="0">
              <a:solidFill>
                <a:srgbClr val="003399"/>
              </a:solidFill>
            </a:endParaRPr>
          </a:p>
          <a:p>
            <a:pPr lvl="0"/>
            <a:r>
              <a:rPr lang="uk-UA" sz="4300" b="1" i="1" dirty="0">
                <a:solidFill>
                  <a:srgbClr val="003399"/>
                </a:solidFill>
              </a:rPr>
              <a:t>професійні вміння</a:t>
            </a:r>
            <a:endParaRPr lang="ru-RU" sz="4300" b="1" i="1" dirty="0">
              <a:solidFill>
                <a:srgbClr val="003399"/>
              </a:solidFill>
            </a:endParaRPr>
          </a:p>
          <a:p>
            <a:pPr lvl="0"/>
            <a:r>
              <a:rPr lang="uk-UA" sz="4300" b="1" i="1" dirty="0">
                <a:solidFill>
                  <a:srgbClr val="003399"/>
                </a:solidFill>
              </a:rPr>
              <a:t>привабливий зовнішній </a:t>
            </a:r>
            <a:r>
              <a:rPr lang="uk-UA" sz="4300" b="1" i="1" dirty="0" smtClean="0">
                <a:solidFill>
                  <a:srgbClr val="003399"/>
                </a:solidFill>
              </a:rPr>
              <a:t>вигляд</a:t>
            </a:r>
            <a:endParaRPr lang="ru-RU" sz="4300" b="1" i="1" dirty="0">
              <a:solidFill>
                <a:srgbClr val="003399"/>
              </a:solidFill>
            </a:endParaRPr>
          </a:p>
          <a:p>
            <a:endParaRPr lang="uk-UA" sz="4300" b="1" i="1" dirty="0" smtClean="0">
              <a:solidFill>
                <a:srgbClr val="003399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492897"/>
            <a:ext cx="2736304" cy="188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752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Складові</a:t>
            </a:r>
            <a:r>
              <a:rPr lang="ru-RU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uk-UA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4800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іміджу</a:t>
            </a:r>
            <a:r>
              <a:rPr lang="ru-RU" sz="4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:</a:t>
            </a:r>
            <a:endParaRPr lang="ru-RU" sz="4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b="1" i="1" dirty="0">
                <a:solidFill>
                  <a:srgbClr val="003399"/>
                </a:solidFill>
              </a:rPr>
              <a:t>відображення основних портретних особливостей людини;</a:t>
            </a:r>
            <a:endParaRPr lang="ru-RU" b="1" i="1" dirty="0">
              <a:solidFill>
                <a:srgbClr val="003399"/>
              </a:solidFill>
            </a:endParaRPr>
          </a:p>
          <a:p>
            <a:pPr lvl="0"/>
            <a:r>
              <a:rPr lang="uk-UA" b="1" i="1" dirty="0" err="1" smtClean="0">
                <a:solidFill>
                  <a:srgbClr val="003399"/>
                </a:solidFill>
              </a:rPr>
              <a:t>самопрезентація</a:t>
            </a:r>
            <a:r>
              <a:rPr lang="uk-UA" b="1" i="1" dirty="0" smtClean="0">
                <a:solidFill>
                  <a:srgbClr val="003399"/>
                </a:solidFill>
              </a:rPr>
              <a:t>, </a:t>
            </a:r>
            <a:r>
              <a:rPr lang="uk-UA" b="1" i="1" dirty="0">
                <a:solidFill>
                  <a:srgbClr val="003399"/>
                </a:solidFill>
              </a:rPr>
              <a:t>конструювання людиною свого образу;</a:t>
            </a:r>
            <a:endParaRPr lang="ru-RU" b="1" i="1" dirty="0">
              <a:solidFill>
                <a:srgbClr val="003399"/>
              </a:solidFill>
            </a:endParaRPr>
          </a:p>
          <a:p>
            <a:pPr lvl="0"/>
            <a:r>
              <a:rPr lang="uk-UA" b="1" i="1" dirty="0" smtClean="0">
                <a:solidFill>
                  <a:srgbClr val="003399"/>
                </a:solidFill>
              </a:rPr>
              <a:t>нова символічна </a:t>
            </a:r>
            <a:r>
              <a:rPr lang="uk-UA" b="1" i="1" dirty="0">
                <a:solidFill>
                  <a:srgbClr val="003399"/>
                </a:solidFill>
              </a:rPr>
              <a:t>реальність, </a:t>
            </a:r>
            <a:r>
              <a:rPr lang="uk-UA" b="1" i="1" dirty="0" smtClean="0">
                <a:solidFill>
                  <a:srgbClr val="003399"/>
                </a:solidFill>
              </a:rPr>
              <a:t>створена </a:t>
            </a:r>
            <a:r>
              <a:rPr lang="uk-UA" b="1" i="1" dirty="0">
                <a:solidFill>
                  <a:srgbClr val="003399"/>
                </a:solidFill>
              </a:rPr>
              <a:t>за заданими </a:t>
            </a:r>
            <a:r>
              <a:rPr lang="uk-UA" b="1" i="1" dirty="0" smtClean="0">
                <a:solidFill>
                  <a:srgbClr val="003399"/>
                </a:solidFill>
              </a:rPr>
              <a:t>параметрами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643063" cy="264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884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Професійні компетентності:</a:t>
            </a:r>
            <a:r>
              <a:rPr lang="ru-RU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4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sz="4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384376" cy="248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556793"/>
            <a:ext cx="57606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i="1" dirty="0" smtClean="0">
                <a:solidFill>
                  <a:srgbClr val="003399"/>
                </a:solidFill>
              </a:rPr>
              <a:t>- </a:t>
            </a:r>
            <a:r>
              <a:rPr lang="uk-UA" sz="2800" b="1" i="1" dirty="0" smtClean="0">
                <a:solidFill>
                  <a:srgbClr val="003399"/>
                </a:solidFill>
              </a:rPr>
              <a:t>проявляти </a:t>
            </a:r>
            <a:r>
              <a:rPr lang="uk-UA" sz="2800" b="1" i="1" dirty="0">
                <a:solidFill>
                  <a:srgbClr val="003399"/>
                </a:solidFill>
              </a:rPr>
              <a:t>обізнаність у мистецькій сфері, досвідченість у різних мистецьких питаннях;</a:t>
            </a:r>
            <a:endParaRPr lang="ru-RU" sz="2800" b="1" i="1" dirty="0">
              <a:solidFill>
                <a:srgbClr val="003399"/>
              </a:solidFill>
            </a:endParaRPr>
          </a:p>
          <a:p>
            <a:pPr lvl="0"/>
            <a:r>
              <a:rPr lang="uk-UA" sz="2400" b="1" i="1" dirty="0" smtClean="0">
                <a:solidFill>
                  <a:srgbClr val="003399"/>
                </a:solidFill>
              </a:rPr>
              <a:t> - </a:t>
            </a:r>
            <a:r>
              <a:rPr lang="uk-UA" sz="2800" b="1" i="1" dirty="0" smtClean="0">
                <a:solidFill>
                  <a:srgbClr val="003399"/>
                </a:solidFill>
              </a:rPr>
              <a:t>бути </a:t>
            </a:r>
            <a:r>
              <a:rPr lang="uk-UA" sz="2800" b="1" i="1" dirty="0" err="1">
                <a:solidFill>
                  <a:srgbClr val="003399"/>
                </a:solidFill>
              </a:rPr>
              <a:t>фасилітатором</a:t>
            </a:r>
            <a:r>
              <a:rPr lang="uk-UA" sz="2800" b="1" i="1" dirty="0">
                <a:solidFill>
                  <a:srgbClr val="003399"/>
                </a:solidFill>
              </a:rPr>
              <a:t>, </a:t>
            </a:r>
            <a:r>
              <a:rPr lang="uk-UA" sz="2800" b="1" i="1" dirty="0" err="1">
                <a:solidFill>
                  <a:srgbClr val="003399"/>
                </a:solidFill>
              </a:rPr>
              <a:t>ігромайстром</a:t>
            </a:r>
            <a:r>
              <a:rPr lang="uk-UA" sz="2800" b="1" i="1" dirty="0">
                <a:solidFill>
                  <a:srgbClr val="003399"/>
                </a:solidFill>
              </a:rPr>
              <a:t>, здатним </a:t>
            </a:r>
            <a:endParaRPr lang="uk-UA" sz="2800" b="1" i="1" dirty="0" smtClean="0">
              <a:solidFill>
                <a:srgbClr val="003399"/>
              </a:solidFill>
            </a:endParaRPr>
          </a:p>
          <a:p>
            <a:pPr lvl="0"/>
            <a:r>
              <a:rPr lang="uk-UA" sz="2800" b="1" i="1" dirty="0" smtClean="0">
                <a:solidFill>
                  <a:srgbClr val="003399"/>
                </a:solidFill>
              </a:rPr>
              <a:t>зацікавити </a:t>
            </a:r>
            <a:r>
              <a:rPr lang="uk-UA" sz="2800" b="1" i="1" dirty="0">
                <a:solidFill>
                  <a:srgbClr val="003399"/>
                </a:solidFill>
              </a:rPr>
              <a:t>та захопити  дітей;</a:t>
            </a:r>
            <a:endParaRPr lang="ru-RU" sz="2800" b="1" i="1" dirty="0">
              <a:solidFill>
                <a:srgbClr val="003399"/>
              </a:solidFill>
            </a:endParaRPr>
          </a:p>
          <a:p>
            <a:pPr lvl="0"/>
            <a:r>
              <a:rPr lang="uk-UA" sz="2800" b="1" i="1" dirty="0">
                <a:solidFill>
                  <a:srgbClr val="003399"/>
                </a:solidFill>
              </a:rPr>
              <a:t> </a:t>
            </a:r>
            <a:r>
              <a:rPr lang="uk-UA" sz="2800" b="1" i="1" dirty="0" smtClean="0">
                <a:solidFill>
                  <a:srgbClr val="003399"/>
                </a:solidFill>
              </a:rPr>
              <a:t>- добре </a:t>
            </a:r>
            <a:r>
              <a:rPr lang="uk-UA" sz="2800" b="1" i="1" dirty="0">
                <a:solidFill>
                  <a:srgbClr val="003399"/>
                </a:solidFill>
              </a:rPr>
              <a:t>володіти грою на музичному інструменті,  </a:t>
            </a:r>
            <a:r>
              <a:rPr lang="uk-UA" sz="2800" b="1" i="1" dirty="0" smtClean="0">
                <a:solidFill>
                  <a:srgbClr val="003399"/>
                </a:solidFill>
              </a:rPr>
              <a:t>мати </a:t>
            </a:r>
            <a:r>
              <a:rPr lang="uk-UA" sz="2800" b="1" i="1" dirty="0">
                <a:solidFill>
                  <a:srgbClr val="003399"/>
                </a:solidFill>
              </a:rPr>
              <a:t>приємний вокальний та розмовний </a:t>
            </a:r>
            <a:r>
              <a:rPr lang="uk-UA" sz="2800" b="1" i="1" dirty="0" smtClean="0">
                <a:solidFill>
                  <a:srgbClr val="003399"/>
                </a:solidFill>
              </a:rPr>
              <a:t>голос</a:t>
            </a:r>
            <a:endParaRPr lang="ru-RU" sz="2800" b="1" i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8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17052"/>
            <a:ext cx="7344817" cy="1321693"/>
          </a:xfrm>
        </p:spPr>
        <p:txBody>
          <a:bodyPr>
            <a:noAutofit/>
          </a:bodyPr>
          <a:lstStyle/>
          <a:p>
            <a:r>
              <a:rPr lang="uk-UA" sz="4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Універсальні компетентності</a:t>
            </a:r>
            <a:r>
              <a:rPr lang="ru-RU" sz="4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/>
            </a:r>
            <a:br>
              <a:rPr lang="ru-RU" sz="4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</a:br>
            <a:endParaRPr lang="ru-RU" sz="4400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1582341"/>
            <a:ext cx="63367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b="1" i="1" dirty="0" err="1" smtClean="0">
                <a:solidFill>
                  <a:srgbClr val="003399"/>
                </a:solidFill>
              </a:rPr>
              <a:t>готовність</a:t>
            </a:r>
            <a:r>
              <a:rPr lang="ru-RU" sz="2800" b="1" i="1" dirty="0" smtClean="0">
                <a:solidFill>
                  <a:srgbClr val="003399"/>
                </a:solidFill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</a:rPr>
              <a:t>розв’язувати</a:t>
            </a:r>
            <a:r>
              <a:rPr lang="ru-RU" sz="2800" b="1" i="1" dirty="0">
                <a:solidFill>
                  <a:srgbClr val="003399"/>
                </a:solidFill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</a:rPr>
              <a:t>освітні</a:t>
            </a:r>
            <a:r>
              <a:rPr lang="ru-RU" sz="2800" b="1" i="1" dirty="0">
                <a:solidFill>
                  <a:srgbClr val="003399"/>
                </a:solidFill>
              </a:rPr>
              <a:t> </a:t>
            </a:r>
            <a:r>
              <a:rPr lang="ru-RU" sz="2800" b="1" i="1" dirty="0" err="1" smtClean="0">
                <a:solidFill>
                  <a:srgbClr val="003399"/>
                </a:solidFill>
              </a:rPr>
              <a:t>проблеми</a:t>
            </a:r>
            <a:r>
              <a:rPr lang="ru-RU" sz="2800" b="1" i="1" dirty="0">
                <a:solidFill>
                  <a:srgbClr val="003399"/>
                </a:solidFill>
              </a:rPr>
              <a:t>;</a:t>
            </a:r>
            <a:r>
              <a:rPr lang="ru-RU" sz="2800" b="1" i="1" dirty="0" smtClean="0">
                <a:solidFill>
                  <a:srgbClr val="003399"/>
                </a:solidFill>
              </a:rPr>
              <a:t> </a:t>
            </a:r>
          </a:p>
          <a:p>
            <a:r>
              <a:rPr lang="ru-RU" sz="2800" b="1" i="1" dirty="0" smtClean="0">
                <a:solidFill>
                  <a:srgbClr val="003399"/>
                </a:solidFill>
              </a:rPr>
              <a:t> - </a:t>
            </a:r>
            <a:r>
              <a:rPr lang="ru-RU" sz="2800" b="1" i="1" dirty="0" err="1" smtClean="0">
                <a:solidFill>
                  <a:srgbClr val="003399"/>
                </a:solidFill>
              </a:rPr>
              <a:t>створювати</a:t>
            </a:r>
            <a:r>
              <a:rPr lang="ru-RU" sz="2800" b="1" i="1" dirty="0" smtClean="0">
                <a:solidFill>
                  <a:srgbClr val="003399"/>
                </a:solidFill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</a:rPr>
              <a:t>умови</a:t>
            </a:r>
            <a:r>
              <a:rPr lang="ru-RU" sz="2800" b="1" i="1" dirty="0">
                <a:solidFill>
                  <a:srgbClr val="003399"/>
                </a:solidFill>
              </a:rPr>
              <a:t> для </a:t>
            </a:r>
            <a:r>
              <a:rPr lang="ru-RU" sz="2800" b="1" i="1" dirty="0" err="1">
                <a:solidFill>
                  <a:srgbClr val="003399"/>
                </a:solidFill>
              </a:rPr>
              <a:t>педагогічної</a:t>
            </a:r>
            <a:r>
              <a:rPr lang="ru-RU" sz="2800" b="1" i="1" dirty="0">
                <a:solidFill>
                  <a:srgbClr val="003399"/>
                </a:solidFill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</a:rPr>
              <a:t>творчості</a:t>
            </a:r>
            <a:r>
              <a:rPr lang="ru-RU" sz="2800" b="1" i="1" dirty="0">
                <a:solidFill>
                  <a:srgbClr val="003399"/>
                </a:solidFill>
              </a:rPr>
              <a:t>, </a:t>
            </a:r>
            <a:r>
              <a:rPr lang="ru-RU" sz="2800" b="1" i="1" dirty="0" err="1">
                <a:solidFill>
                  <a:srgbClr val="003399"/>
                </a:solidFill>
              </a:rPr>
              <a:t>стимулювати</a:t>
            </a:r>
            <a:r>
              <a:rPr lang="ru-RU" sz="2800" b="1" i="1" dirty="0">
                <a:solidFill>
                  <a:srgbClr val="003399"/>
                </a:solidFill>
              </a:rPr>
              <a:t> </a:t>
            </a:r>
            <a:r>
              <a:rPr lang="ru-RU" sz="2800" b="1" i="1" dirty="0" err="1">
                <a:solidFill>
                  <a:srgbClr val="003399"/>
                </a:solidFill>
              </a:rPr>
              <a:t>освітні</a:t>
            </a:r>
            <a:r>
              <a:rPr lang="ru-RU" sz="2800" b="1" i="1" dirty="0">
                <a:solidFill>
                  <a:srgbClr val="003399"/>
                </a:solidFill>
              </a:rPr>
              <a:t> </a:t>
            </a:r>
            <a:r>
              <a:rPr lang="ru-RU" sz="2800" b="1" i="1" dirty="0" err="1" smtClean="0">
                <a:solidFill>
                  <a:srgbClr val="003399"/>
                </a:solidFill>
              </a:rPr>
              <a:t>ініціативи</a:t>
            </a:r>
            <a:r>
              <a:rPr lang="ru-RU" sz="2800" b="1" i="1" dirty="0" smtClean="0">
                <a:solidFill>
                  <a:srgbClr val="003399"/>
                </a:solidFill>
              </a:rPr>
              <a:t>.</a:t>
            </a:r>
          </a:p>
          <a:p>
            <a:r>
              <a:rPr lang="ru-RU" sz="2400" dirty="0" smtClean="0">
                <a:solidFill>
                  <a:srgbClr val="003399"/>
                </a:solidFill>
              </a:rPr>
              <a:t> </a:t>
            </a:r>
            <a:endParaRPr lang="ru-RU" sz="2400" b="1" i="1" dirty="0">
              <a:solidFill>
                <a:srgbClr val="003399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63" y="2348880"/>
            <a:ext cx="182985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5" y="3789040"/>
            <a:ext cx="6840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solidFill>
                  <a:srgbClr val="003399"/>
                </a:solidFill>
              </a:rPr>
              <a:t>властиві</a:t>
            </a:r>
            <a:r>
              <a:rPr lang="ru-RU" b="1" i="1" dirty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такі</a:t>
            </a:r>
            <a:r>
              <a:rPr lang="ru-RU" b="1" i="1" dirty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якості</a:t>
            </a:r>
            <a:r>
              <a:rPr lang="ru-RU" b="1" i="1" dirty="0">
                <a:solidFill>
                  <a:srgbClr val="003399"/>
                </a:solidFill>
              </a:rPr>
              <a:t>:</a:t>
            </a:r>
          </a:p>
          <a:p>
            <a:r>
              <a:rPr lang="ru-RU" b="1" i="1" dirty="0" smtClean="0">
                <a:solidFill>
                  <a:srgbClr val="003399"/>
                </a:solidFill>
              </a:rPr>
              <a:t>•  </a:t>
            </a:r>
            <a:r>
              <a:rPr lang="ru-RU" b="1" i="1" dirty="0" err="1" smtClean="0">
                <a:solidFill>
                  <a:srgbClr val="003399"/>
                </a:solidFill>
              </a:rPr>
              <a:t>ініціативність</a:t>
            </a:r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• </a:t>
            </a:r>
            <a:r>
              <a:rPr lang="ru-RU" b="1" i="1" dirty="0" err="1" smtClean="0">
                <a:solidFill>
                  <a:srgbClr val="003399"/>
                </a:solidFill>
              </a:rPr>
              <a:t>самостійність</a:t>
            </a:r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• </a:t>
            </a:r>
            <a:r>
              <a:rPr lang="ru-RU" b="1" i="1" dirty="0" err="1" smtClean="0">
                <a:solidFill>
                  <a:srgbClr val="003399"/>
                </a:solidFill>
              </a:rPr>
              <a:t>здатність</a:t>
            </a:r>
            <a:r>
              <a:rPr lang="ru-RU" b="1" i="1" dirty="0" smtClean="0">
                <a:solidFill>
                  <a:srgbClr val="003399"/>
                </a:solidFill>
              </a:rPr>
              <a:t> </a:t>
            </a:r>
            <a:r>
              <a:rPr lang="ru-RU" b="1" i="1" dirty="0">
                <a:solidFill>
                  <a:srgbClr val="003399"/>
                </a:solidFill>
              </a:rPr>
              <a:t>до </a:t>
            </a:r>
            <a:r>
              <a:rPr lang="ru-RU" b="1" i="1" dirty="0" err="1">
                <a:solidFill>
                  <a:srgbClr val="003399"/>
                </a:solidFill>
              </a:rPr>
              <a:t>творчості</a:t>
            </a:r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• </a:t>
            </a:r>
            <a:r>
              <a:rPr lang="ru-RU" b="1" i="1" dirty="0" err="1" smtClean="0">
                <a:solidFill>
                  <a:srgbClr val="003399"/>
                </a:solidFill>
              </a:rPr>
              <a:t>уміння</a:t>
            </a:r>
            <a:r>
              <a:rPr lang="ru-RU" b="1" i="1" dirty="0" smtClean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організовувати</a:t>
            </a:r>
            <a:r>
              <a:rPr lang="ru-RU" b="1" i="1" dirty="0">
                <a:solidFill>
                  <a:srgbClr val="003399"/>
                </a:solidFill>
              </a:rPr>
              <a:t> себе і </a:t>
            </a:r>
            <a:r>
              <a:rPr lang="ru-RU" b="1" i="1" dirty="0" err="1">
                <a:solidFill>
                  <a:srgbClr val="003399"/>
                </a:solidFill>
              </a:rPr>
              <a:t>дітей</a:t>
            </a:r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• </a:t>
            </a:r>
            <a:r>
              <a:rPr lang="ru-RU" b="1" i="1" dirty="0" err="1" smtClean="0">
                <a:solidFill>
                  <a:srgbClr val="003399"/>
                </a:solidFill>
              </a:rPr>
              <a:t>уміння</a:t>
            </a:r>
            <a:r>
              <a:rPr lang="ru-RU" b="1" i="1" dirty="0" smtClean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користуватися</a:t>
            </a:r>
            <a:r>
              <a:rPr lang="ru-RU" b="1" i="1" dirty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засобами</a:t>
            </a:r>
            <a:r>
              <a:rPr lang="ru-RU" b="1" i="1" dirty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вербалізації</a:t>
            </a:r>
            <a:r>
              <a:rPr lang="ru-RU" b="1" i="1" dirty="0">
                <a:solidFill>
                  <a:srgbClr val="003399"/>
                </a:solidFill>
              </a:rPr>
              <a:t>, </a:t>
            </a:r>
            <a:endParaRPr lang="ru-RU" b="1" i="1" dirty="0" smtClean="0">
              <a:solidFill>
                <a:srgbClr val="003399"/>
              </a:solidFill>
            </a:endParaRPr>
          </a:p>
          <a:p>
            <a:r>
              <a:rPr lang="ru-RU" b="1" i="1" dirty="0" err="1" smtClean="0">
                <a:solidFill>
                  <a:srgbClr val="003399"/>
                </a:solidFill>
              </a:rPr>
              <a:t>візуалізації</a:t>
            </a:r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• </a:t>
            </a:r>
            <a:r>
              <a:rPr lang="ru-RU" b="1" i="1" dirty="0" err="1" smtClean="0">
                <a:solidFill>
                  <a:srgbClr val="003399"/>
                </a:solidFill>
              </a:rPr>
              <a:t>емоційність</a:t>
            </a:r>
            <a:endParaRPr lang="ru-RU" b="1" i="1" dirty="0">
              <a:solidFill>
                <a:srgbClr val="003399"/>
              </a:solidFill>
            </a:endParaRPr>
          </a:p>
          <a:p>
            <a:r>
              <a:rPr lang="ru-RU" b="1" i="1" dirty="0" smtClean="0">
                <a:solidFill>
                  <a:srgbClr val="003399"/>
                </a:solidFill>
              </a:rPr>
              <a:t>• </a:t>
            </a:r>
            <a:r>
              <a:rPr lang="ru-RU" b="1" i="1" dirty="0" err="1" smtClean="0">
                <a:solidFill>
                  <a:srgbClr val="003399"/>
                </a:solidFill>
              </a:rPr>
              <a:t>уміння</a:t>
            </a:r>
            <a:r>
              <a:rPr lang="ru-RU" b="1" i="1" dirty="0" smtClean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управляти</a:t>
            </a:r>
            <a:r>
              <a:rPr lang="ru-RU" b="1" i="1" dirty="0">
                <a:solidFill>
                  <a:srgbClr val="003399"/>
                </a:solidFill>
              </a:rPr>
              <a:t> </a:t>
            </a:r>
            <a:r>
              <a:rPr lang="ru-RU" b="1" i="1" dirty="0" err="1">
                <a:solidFill>
                  <a:srgbClr val="003399"/>
                </a:solidFill>
              </a:rPr>
              <a:t>увагою</a:t>
            </a:r>
            <a:endParaRPr lang="ru-RU" dirty="0"/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808575"/>
            <a:ext cx="3312369" cy="22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40063" y="1340768"/>
            <a:ext cx="8446737" cy="49685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2" y="10553"/>
            <a:ext cx="2839094" cy="171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32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400" cap="all" dirty="0">
                <a:ln/>
                <a:solidFill>
                  <a:srgbClr val="003399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Культура поведінки</a:t>
            </a:r>
            <a:endParaRPr lang="ru-RU" sz="4400" cap="all" dirty="0">
              <a:ln/>
              <a:solidFill>
                <a:srgbClr val="003399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997839"/>
            <a:ext cx="5022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>
              <a:solidFill>
                <a:srgbClr val="003399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20688"/>
            <a:ext cx="640871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800" b="1" i="1" dirty="0" smtClean="0">
              <a:solidFill>
                <a:srgbClr val="003399"/>
              </a:solidFill>
            </a:endParaRPr>
          </a:p>
          <a:p>
            <a:endParaRPr lang="uk-UA" sz="2800" b="1" i="1" dirty="0">
              <a:solidFill>
                <a:srgbClr val="003399"/>
              </a:solidFill>
            </a:endParaRPr>
          </a:p>
          <a:p>
            <a:r>
              <a:rPr lang="uk-UA" sz="2800" b="1" i="1" dirty="0" smtClean="0">
                <a:solidFill>
                  <a:srgbClr val="003399"/>
                </a:solidFill>
              </a:rPr>
              <a:t>Передбачає </a:t>
            </a:r>
            <a:r>
              <a:rPr lang="uk-UA" sz="2800" b="1" i="1" dirty="0">
                <a:solidFill>
                  <a:srgbClr val="003399"/>
                </a:solidFill>
              </a:rPr>
              <a:t>знання законів етикету, встановлених суспільством або соціальною групою</a:t>
            </a:r>
            <a:r>
              <a:rPr lang="uk-UA" sz="2800" b="1" i="1" dirty="0" smtClean="0">
                <a:solidFill>
                  <a:srgbClr val="003399"/>
                </a:solidFill>
              </a:rPr>
              <a:t>.</a:t>
            </a:r>
            <a:r>
              <a:rPr lang="uk-UA" sz="2800" b="1" dirty="0"/>
              <a:t> </a:t>
            </a:r>
            <a:endParaRPr lang="uk-UA" sz="2800" b="1" dirty="0" smtClean="0"/>
          </a:p>
          <a:p>
            <a:pPr marL="342900" indent="-342900">
              <a:buFontTx/>
              <a:buChar char="-"/>
            </a:pPr>
            <a:endParaRPr lang="uk-UA" sz="2400" b="1" dirty="0"/>
          </a:p>
          <a:p>
            <a:r>
              <a:rPr lang="uk-UA" sz="3600" b="1" dirty="0" smtClean="0">
                <a:solidFill>
                  <a:srgbClr val="003399"/>
                </a:solidFill>
              </a:rPr>
              <a:t>Зовнішній </a:t>
            </a:r>
            <a:r>
              <a:rPr lang="uk-UA" sz="3600" b="1" dirty="0">
                <a:solidFill>
                  <a:srgbClr val="003399"/>
                </a:solidFill>
              </a:rPr>
              <a:t>вигляд</a:t>
            </a:r>
            <a:endParaRPr lang="ru-RU" sz="3600" dirty="0">
              <a:solidFill>
                <a:srgbClr val="003399"/>
              </a:solidFill>
            </a:endParaRPr>
          </a:p>
          <a:p>
            <a:r>
              <a:rPr lang="uk-UA" sz="2800" b="1" i="1" dirty="0">
                <a:solidFill>
                  <a:srgbClr val="003399"/>
                </a:solidFill>
              </a:rPr>
              <a:t>Навіть якщо педагоги спілкуються </a:t>
            </a:r>
            <a:endParaRPr lang="uk-UA" sz="2800" b="1" i="1" dirty="0" smtClean="0">
              <a:solidFill>
                <a:srgbClr val="003399"/>
              </a:solidFill>
            </a:endParaRPr>
          </a:p>
          <a:p>
            <a:r>
              <a:rPr lang="uk-UA" sz="2800" b="1" i="1" dirty="0" smtClean="0">
                <a:solidFill>
                  <a:srgbClr val="003399"/>
                </a:solidFill>
              </a:rPr>
              <a:t>з </a:t>
            </a:r>
            <a:r>
              <a:rPr lang="uk-UA" sz="2800" b="1" i="1" dirty="0">
                <a:solidFill>
                  <a:srgbClr val="003399"/>
                </a:solidFill>
              </a:rPr>
              <a:t>найменшими дошкільниками, не варто думати, що діти цього віку не звертають уваги на одяг, макіяж педагога, не помічають деяких влучних прикрас у його вбранні, а особливо — шкідливих </a:t>
            </a:r>
            <a:r>
              <a:rPr lang="uk-UA" sz="2800" b="1" i="1" dirty="0" smtClean="0">
                <a:solidFill>
                  <a:srgbClr val="003399"/>
                </a:solidFill>
              </a:rPr>
              <a:t>звичок</a:t>
            </a:r>
            <a:endParaRPr lang="ru-RU" sz="2800" b="1" i="1" dirty="0">
              <a:solidFill>
                <a:srgbClr val="003399"/>
              </a:solidFill>
            </a:endParaRPr>
          </a:p>
          <a:p>
            <a:endParaRPr lang="ru-RU" sz="2400" b="1" i="1" dirty="0">
              <a:solidFill>
                <a:srgbClr val="003399"/>
              </a:solidFill>
            </a:endParaRPr>
          </a:p>
          <a:p>
            <a:endParaRPr lang="ru-RU" sz="2400" b="1" i="1" dirty="0">
              <a:solidFill>
                <a:srgbClr val="003399"/>
              </a:solidFill>
            </a:endParaRP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844824"/>
            <a:ext cx="2721329" cy="230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8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35416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Складові</a:t>
            </a: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професійної</a:t>
            </a: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майстерності</a:t>
            </a: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музичного</a:t>
            </a: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 </a:t>
            </a:r>
            <a:r>
              <a:rPr lang="ru-RU" sz="32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керівника</a:t>
            </a:r>
            <a: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/>
            </a:r>
            <a:br>
              <a:rPr lang="ru-RU" sz="3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</a:br>
            <a:endParaRPr lang="ru-RU" sz="32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8157592" cy="4421128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137160" indent="0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37160" indent="0">
              <a:buNone/>
            </a:pPr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Загальна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 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духовна</a:t>
            </a:r>
          </a:p>
          <a:p>
            <a:pPr marL="137160" indent="0">
              <a:buNone/>
            </a:pP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культура:</a:t>
            </a:r>
            <a:endParaRPr lang="ru-RU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3716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•моральна 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культура</a:t>
            </a:r>
          </a:p>
          <a:p>
            <a:pPr marL="137160" indent="0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37160" indent="0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•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естетична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культура</a:t>
            </a:r>
          </a:p>
          <a:p>
            <a:pPr marL="137160" indent="0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37160" indent="0">
              <a:buNone/>
            </a:pPr>
            <a:r>
              <a:rPr lang="ru-RU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•морально 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</a:t>
            </a:r>
            <a:r>
              <a:rPr lang="ru-RU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етична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культура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3716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marL="137160" indent="0"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556792"/>
            <a:ext cx="3042976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0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302</TotalTime>
  <Words>686</Words>
  <Application>Microsoft Office PowerPoint</Application>
  <PresentationFormat>Экран (4:3)</PresentationFormat>
  <Paragraphs>139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Тема1</vt:lpstr>
      <vt:lpstr> спікер - Консультант   КУ «ЦПРПП ВМР» Лариса Бондарчук </vt:lpstr>
      <vt:lpstr>Презентация PowerPoint</vt:lpstr>
      <vt:lpstr>Презентация PowerPoint</vt:lpstr>
      <vt:lpstr>                </vt:lpstr>
      <vt:lpstr>Складові  іміджу:</vt:lpstr>
      <vt:lpstr>Професійні компетентності: </vt:lpstr>
      <vt:lpstr>Універсальні компетентності </vt:lpstr>
      <vt:lpstr>Культура поведінки</vt:lpstr>
      <vt:lpstr>Складові професійної майстерності музичного керівника </vt:lpstr>
      <vt:lpstr>Культура праці  </vt:lpstr>
      <vt:lpstr>Комунікативні здібності</vt:lpstr>
      <vt:lpstr>ДЕРЖАВНА СЛУЖБА ЯКОСТІ ОСВІТИ України</vt:lpstr>
      <vt:lpstr>розділі ІІ. Зразковий заклад дошкільної освіти: як ним стати</vt:lpstr>
      <vt:lpstr>розділі ІІ. Зразковий заклад дошкільної освіти: як ним стати</vt:lpstr>
      <vt:lpstr>розділі ІІ. Зразковий заклад дошкільної освіти: як ним стати</vt:lpstr>
      <vt:lpstr>Розділі ІІІ. Вимоги до самооцінювання освітньої діяльності та управлінських процесів</vt:lpstr>
      <vt:lpstr>створення  освітніх ресурсів</vt:lpstr>
      <vt:lpstr>Музичний керівник</vt:lpstr>
      <vt:lpstr>ДЯКУЮ   ЗА  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2023-05-04T09:20:01Z</dcterms:created>
  <dcterms:modified xsi:type="dcterms:W3CDTF">2023-06-22T08:26:43Z</dcterms:modified>
</cp:coreProperties>
</file>